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57" r:id="rId4"/>
    <p:sldId id="266" r:id="rId5"/>
    <p:sldId id="259" r:id="rId6"/>
    <p:sldId id="268" r:id="rId7"/>
    <p:sldId id="269" r:id="rId8"/>
    <p:sldId id="270" r:id="rId9"/>
    <p:sldId id="271" r:id="rId10"/>
    <p:sldId id="272" r:id="rId11"/>
    <p:sldId id="262" r:id="rId12"/>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1919"/>
    <a:srgbClr val="FAA482"/>
    <a:srgbClr val="F09AE6"/>
    <a:srgbClr val="E3E1E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0000" autoAdjust="0"/>
    <p:restoredTop sz="94660"/>
  </p:normalViewPr>
  <p:slideViewPr>
    <p:cSldViewPr snapToGrid="0">
      <p:cViewPr>
        <p:scale>
          <a:sx n="50" d="100"/>
          <a:sy n="50" d="100"/>
        </p:scale>
        <p:origin x="-1278" y="-59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pPr/>
              <a:t>27/07/1441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pPr/>
              <a:t>‹#›</a:t>
            </a:fld>
            <a:endParaRPr lang="ar-EG"/>
          </a:p>
        </p:txBody>
      </p:sp>
    </p:spTree>
    <p:extLst>
      <p:ext uri="{BB962C8B-B14F-4D97-AF65-F5344CB8AC3E}">
        <p14:creationId xmlns:p14="http://schemas.microsoft.com/office/powerpoint/2010/main" xmlns=""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987" y="11112"/>
            <a:ext cx="12218987" cy="68279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1"/>
          <p:cNvSpPr>
            <a:spLocks noGrp="1"/>
          </p:cNvSpPr>
          <p:nvPr>
            <p:ph type="ctrTitle"/>
          </p:nvPr>
        </p:nvSpPr>
        <p:spPr>
          <a:xfrm>
            <a:off x="0" y="2724149"/>
            <a:ext cx="12192000" cy="3086101"/>
          </a:xfrm>
          <a:solidFill>
            <a:srgbClr val="E3E1E1"/>
          </a:solidFill>
        </p:spPr>
        <p:txBody>
          <a:bodyPr anchor="ctr">
            <a:normAutofit/>
          </a:bodyPr>
          <a:lstStyle/>
          <a:p>
            <a:pPr>
              <a:lnSpc>
                <a:spcPct val="100000"/>
              </a:lnSpc>
            </a:pPr>
            <a:r>
              <a:rPr lang="ar-EG" sz="5300" b="1" dirty="0" smtClean="0">
                <a:solidFill>
                  <a:srgbClr val="FF0000"/>
                </a:solidFill>
              </a:rPr>
              <a:t>إسم المقرر</a:t>
            </a:r>
            <a:r>
              <a:rPr lang="ar-SA" sz="4400" b="1" dirty="0" smtClean="0"/>
              <a:t>جغرافية النقل والتجارة </a:t>
            </a:r>
            <a:r>
              <a:rPr lang="ar-EG" sz="4400" b="1" dirty="0" smtClean="0"/>
              <a:t/>
            </a:r>
            <a:br>
              <a:rPr lang="ar-EG" sz="4400" b="1" dirty="0" smtClean="0"/>
            </a:br>
            <a:r>
              <a:rPr lang="ar-EG" sz="4400" b="1" dirty="0" smtClean="0"/>
              <a:t>أستاذ المادة : </a:t>
            </a:r>
            <a:r>
              <a:rPr lang="ar-EG" sz="4000" b="1" dirty="0" smtClean="0"/>
              <a:t>أ.د/ مسعد السيد أحمد بحيرى</a:t>
            </a:r>
            <a:endParaRPr lang="ar-EG" sz="4000" b="1" dirty="0"/>
          </a:p>
        </p:txBody>
      </p:sp>
    </p:spTree>
    <p:extLst>
      <p:ext uri="{BB962C8B-B14F-4D97-AF65-F5344CB8AC3E}">
        <p14:creationId xmlns:p14="http://schemas.microsoft.com/office/powerpoint/2010/main" xmlns="" val="359322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11430000" cy="5067300"/>
          </a:xfrm>
        </p:spPr>
        <p:txBody>
          <a:bodyPr>
            <a:normAutofit fontScale="92500" lnSpcReduction="10000"/>
          </a:bodyPr>
          <a:lstStyle/>
          <a:p>
            <a:pPr marL="0" indent="0">
              <a:buNone/>
            </a:pPr>
            <a:r>
              <a:rPr lang="ar-SA" dirty="0" smtClean="0">
                <a:solidFill>
                  <a:schemeClr val="accent1">
                    <a:lumMod val="75000"/>
                  </a:schemeClr>
                </a:solidFill>
              </a:rPr>
              <a:t>6- نظرية </a:t>
            </a:r>
            <a:r>
              <a:rPr lang="ar-SA" dirty="0">
                <a:solidFill>
                  <a:schemeClr val="accent1">
                    <a:lumMod val="75000"/>
                  </a:schemeClr>
                </a:solidFill>
              </a:rPr>
              <a:t>مع من تتاجر الدول؟</a:t>
            </a:r>
          </a:p>
          <a:p>
            <a:pPr marL="0" indent="0">
              <a:buNone/>
            </a:pPr>
            <a:r>
              <a:rPr lang="ar-SA" dirty="0" smtClean="0"/>
              <a:t>  قد </a:t>
            </a:r>
            <a:r>
              <a:rPr lang="ar-SA" dirty="0"/>
              <a:t>قامت هذه النظرية على أن الدول تستطيع أن تتاجر مع بعضها البعض بوجود  العديد من المبادئ .</a:t>
            </a:r>
          </a:p>
          <a:p>
            <a:pPr marL="0" indent="0">
              <a:buNone/>
            </a:pPr>
            <a:r>
              <a:rPr lang="ar-SA" dirty="0" smtClean="0">
                <a:solidFill>
                  <a:schemeClr val="accent1">
                    <a:lumMod val="75000"/>
                  </a:schemeClr>
                </a:solidFill>
              </a:rPr>
              <a:t>7- نظرية </a:t>
            </a:r>
            <a:r>
              <a:rPr lang="ar-SA" dirty="0">
                <a:solidFill>
                  <a:schemeClr val="accent1">
                    <a:lumMod val="75000"/>
                  </a:schemeClr>
                </a:solidFill>
              </a:rPr>
              <a:t>الميزة التنافسية </a:t>
            </a:r>
            <a:r>
              <a:rPr lang="en-US" dirty="0">
                <a:solidFill>
                  <a:schemeClr val="accent1">
                    <a:lumMod val="75000"/>
                  </a:schemeClr>
                </a:solidFill>
              </a:rPr>
              <a:t>Competitive Advantage Theory:</a:t>
            </a:r>
          </a:p>
          <a:p>
            <a:pPr marL="0" indent="0">
              <a:buNone/>
            </a:pPr>
            <a:r>
              <a:rPr lang="ar-SA" dirty="0" smtClean="0"/>
              <a:t>   ظهرت </a:t>
            </a:r>
            <a:r>
              <a:rPr lang="ar-SA" dirty="0"/>
              <a:t>هذه النظرية  في اجتماع منتدى دافوس الاقتصادي العالمي بسويسرا والذي أشار إلى أن مؤشر التنافس يبنى على ثمان عوامل</a:t>
            </a:r>
            <a:r>
              <a:rPr lang="ar-SA" dirty="0" smtClean="0"/>
              <a:t>.</a:t>
            </a:r>
          </a:p>
          <a:p>
            <a:pPr marL="0" indent="0">
              <a:buNone/>
            </a:pPr>
            <a:r>
              <a:rPr lang="ar-SA" dirty="0" smtClean="0">
                <a:solidFill>
                  <a:schemeClr val="accent1">
                    <a:lumMod val="75000"/>
                  </a:schemeClr>
                </a:solidFill>
              </a:rPr>
              <a:t>8- نظرية دورة حياة المنتج فى التجارة الدولية : </a:t>
            </a:r>
          </a:p>
          <a:p>
            <a:pPr marL="0" indent="0">
              <a:buNone/>
            </a:pPr>
            <a:r>
              <a:rPr lang="ar-SA" dirty="0" smtClean="0"/>
              <a:t>وقد اعتمدت عدة دراسات على دورة حياة السلعة فى تفسيرها للتجارة الخارجية ومنها دراسة</a:t>
            </a:r>
          </a:p>
          <a:p>
            <a:pPr marL="0" indent="0">
              <a:buNone/>
            </a:pPr>
            <a:r>
              <a:rPr lang="ar-SA" dirty="0" smtClean="0"/>
              <a:t> ( ويلز – 1968 وهيرش – 1971 ) حيث بينت النتائج لى أن الأداء والسلوك التصديرى للشلاكة يتأثر بخصائص السلعه .</a:t>
            </a:r>
          </a:p>
          <a:p>
            <a:pPr marL="0" indent="0">
              <a:buNone/>
            </a:pPr>
            <a:r>
              <a:rPr lang="ar-SA" dirty="0" smtClean="0"/>
              <a:t>وعلى الرغم من انها النظرية الأولى لتفسير اسباب التبادل التجارى على مستوى الشركات إلا انها تعانى من العديد من المشكلات .</a:t>
            </a:r>
            <a:endParaRPr lang="ar-SA" dirty="0"/>
          </a:p>
          <a:p>
            <a:pPr algn="ctr"/>
            <a:r>
              <a:rPr lang="ar-SA" sz="3200" dirty="0">
                <a:solidFill>
                  <a:srgbClr val="FF0000"/>
                </a:solidFill>
                <a:effectLst>
                  <a:outerShdw blurRad="38100" dist="38100" dir="2700000" algn="tl">
                    <a:srgbClr val="000000">
                      <a:alpha val="43137"/>
                    </a:srgbClr>
                  </a:outerShdw>
                </a:effectLst>
              </a:rPr>
              <a:t>( ملحوظةعلى الطالب استكمال العوامل من المقرر الدراسى والمراجع)</a:t>
            </a:r>
          </a:p>
          <a:p>
            <a:endParaRPr lang="ar-SA" dirty="0"/>
          </a:p>
          <a:p>
            <a:endParaRPr lang="ar-SA" dirty="0"/>
          </a:p>
        </p:txBody>
      </p:sp>
    </p:spTree>
    <p:extLst>
      <p:ext uri="{BB962C8B-B14F-4D97-AF65-F5344CB8AC3E}">
        <p14:creationId xmlns:p14="http://schemas.microsoft.com/office/powerpoint/2010/main" xmlns="" val="2187465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xmlns="" val="233312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43050"/>
            <a:ext cx="9144000" cy="1885156"/>
          </a:xfrm>
        </p:spPr>
        <p:txBody>
          <a:bodyPr>
            <a:normAutofit fontScale="90000"/>
          </a:bodyPr>
          <a:lstStyle/>
          <a:p>
            <a:r>
              <a:rPr lang="ar-SA" sz="8800" b="1" dirty="0" smtClean="0">
                <a:solidFill>
                  <a:srgbClr val="C00000"/>
                </a:solidFill>
              </a:rPr>
              <a:t>المحاضرة الاولى </a:t>
            </a:r>
            <a:br>
              <a:rPr lang="ar-SA" sz="8800" b="1" dirty="0" smtClean="0">
                <a:solidFill>
                  <a:srgbClr val="C00000"/>
                </a:solidFill>
              </a:rPr>
            </a:br>
            <a:r>
              <a:rPr lang="ar-SA" sz="5300" dirty="0">
                <a:solidFill>
                  <a:srgbClr val="FF0000"/>
                </a:solidFill>
              </a:rPr>
              <a:t>(</a:t>
            </a:r>
            <a:r>
              <a:rPr lang="ar-SA" sz="5300" dirty="0" smtClean="0">
                <a:solidFill>
                  <a:srgbClr val="FF0000"/>
                </a:solidFill>
              </a:rPr>
              <a:t> الفرقة التانية جغرافيا )</a:t>
            </a:r>
            <a:endParaRPr lang="ar-SA" sz="5300" dirty="0">
              <a:solidFill>
                <a:srgbClr val="FF0000"/>
              </a:solidFill>
            </a:endParaRPr>
          </a:p>
        </p:txBody>
      </p:sp>
      <p:sp>
        <p:nvSpPr>
          <p:cNvPr id="3" name="Subtitle 2"/>
          <p:cNvSpPr>
            <a:spLocks noGrp="1"/>
          </p:cNvSpPr>
          <p:nvPr>
            <p:ph type="subTitle" idx="1"/>
          </p:nvPr>
        </p:nvSpPr>
        <p:spPr>
          <a:xfrm>
            <a:off x="1524000" y="3752850"/>
            <a:ext cx="9144000" cy="1847850"/>
          </a:xfrm>
        </p:spPr>
        <p:txBody>
          <a:bodyPr>
            <a:normAutofit/>
          </a:bodyPr>
          <a:lstStyle/>
          <a:p>
            <a:r>
              <a:rPr lang="ar-SA" sz="3200" dirty="0" smtClean="0"/>
              <a:t>الفصل السادس </a:t>
            </a:r>
          </a:p>
          <a:p>
            <a:r>
              <a:rPr lang="ar-SA" sz="3200" dirty="0" smtClean="0"/>
              <a:t>التجارة العالمية فى العالم </a:t>
            </a:r>
          </a:p>
          <a:p>
            <a:r>
              <a:rPr lang="ar-SA" sz="3200" dirty="0" smtClean="0"/>
              <a:t>المفهوم  -  الاهمية  - الخصائص </a:t>
            </a:r>
            <a:endParaRPr lang="ar-SA" sz="3200" dirty="0"/>
          </a:p>
        </p:txBody>
      </p:sp>
    </p:spTree>
    <p:extLst>
      <p:ext uri="{BB962C8B-B14F-4D97-AF65-F5344CB8AC3E}">
        <p14:creationId xmlns:p14="http://schemas.microsoft.com/office/powerpoint/2010/main" xmlns="" val="468177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533400" y="3867150"/>
            <a:ext cx="11325639" cy="1962150"/>
          </a:xfrm>
          <a:prstGeom prst="rect">
            <a:avLst/>
          </a:prstGeom>
          <a:solidFill>
            <a:schemeClr val="bg1"/>
          </a:solidFill>
        </p:spPr>
        <p:txBody>
          <a:bodyPr>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3000"/>
              </a:spcBef>
            </a:pPr>
            <a:r>
              <a:rPr lang="ar-EG" sz="3600" dirty="0"/>
              <a:t>يعد التبادل التجاري بين الدول حقيقة أزلية لا يمكن إنكارها، فلا يمكن لدولة ما أن تستقل باقتصادها عن بقية دول العالم سواء كانت متقدمة أو نامية.</a:t>
            </a:r>
          </a:p>
        </p:txBody>
      </p:sp>
      <p:sp>
        <p:nvSpPr>
          <p:cNvPr id="8" name="Title 1"/>
          <p:cNvSpPr txBox="1">
            <a:spLocks/>
          </p:cNvSpPr>
          <p:nvPr/>
        </p:nvSpPr>
        <p:spPr>
          <a:xfrm>
            <a:off x="4533900" y="2798172"/>
            <a:ext cx="4038600" cy="628650"/>
          </a:xfrm>
          <a:prstGeom prst="rect">
            <a:avLst/>
          </a:prstGeom>
          <a:pattFill prst="dotDmnd">
            <a:fgClr>
              <a:schemeClr val="bg1">
                <a:lumMod val="50000"/>
              </a:schemeClr>
            </a:fgClr>
            <a:bgClr>
              <a:schemeClr val="bg1"/>
            </a:bgClr>
          </a:pattFill>
        </p:spPr>
        <p:txBody>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5400" b="1" dirty="0" smtClean="0">
                <a:solidFill>
                  <a:srgbClr val="FF0000"/>
                </a:solidFill>
              </a:rPr>
              <a:t>        </a:t>
            </a:r>
            <a:r>
              <a:rPr lang="ar-EG" sz="5400" b="1" dirty="0" smtClean="0">
                <a:solidFill>
                  <a:srgbClr val="FF0000"/>
                </a:solidFill>
              </a:rPr>
              <a:t>مقدمة:</a:t>
            </a:r>
            <a:r>
              <a:rPr lang="ar-SA" sz="5400" b="1" dirty="0" smtClean="0">
                <a:solidFill>
                  <a:srgbClr val="FF0000"/>
                </a:solidFill>
              </a:rPr>
              <a:t>-</a:t>
            </a:r>
            <a:endParaRPr lang="ar-EG" sz="5400" b="1" dirty="0">
              <a:solidFill>
                <a:srgbClr val="FF0000"/>
              </a:solidFill>
            </a:endParaRPr>
          </a:p>
        </p:txBody>
      </p:sp>
    </p:spTree>
    <p:extLst>
      <p:ext uri="{BB962C8B-B14F-4D97-AF65-F5344CB8AC3E}">
        <p14:creationId xmlns:p14="http://schemas.microsoft.com/office/powerpoint/2010/main" xmlns="" val="391992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300" y="1657350"/>
            <a:ext cx="9220200" cy="1257300"/>
          </a:xfrm>
        </p:spPr>
        <p:txBody>
          <a:bodyPr>
            <a:normAutofit/>
          </a:bodyPr>
          <a:lstStyle/>
          <a:p>
            <a:pPr algn="ctr"/>
            <a:r>
              <a:rPr lang="ar-SA" sz="5400" dirty="0">
                <a:solidFill>
                  <a:srgbClr val="FF1919"/>
                </a:solidFill>
              </a:rPr>
              <a:t>أولاً- تطور التجارة الخارجية:</a:t>
            </a:r>
          </a:p>
        </p:txBody>
      </p:sp>
      <p:sp>
        <p:nvSpPr>
          <p:cNvPr id="3" name="Content Placeholder 2"/>
          <p:cNvSpPr>
            <a:spLocks noGrp="1"/>
          </p:cNvSpPr>
          <p:nvPr>
            <p:ph idx="1"/>
          </p:nvPr>
        </p:nvSpPr>
        <p:spPr>
          <a:xfrm>
            <a:off x="437356" y="2933700"/>
            <a:ext cx="11315700" cy="3719512"/>
          </a:xfrm>
        </p:spPr>
        <p:txBody>
          <a:bodyPr/>
          <a:lstStyle/>
          <a:p>
            <a:r>
              <a:rPr lang="ar-SA" dirty="0" smtClean="0"/>
              <a:t>لم </a:t>
            </a:r>
            <a:r>
              <a:rPr lang="ar-SA" dirty="0"/>
              <a:t>تكن الدول تتدخل في التجارة الدولية  منذ أقدم العصور أو تفرض قيودًا عليها. </a:t>
            </a:r>
          </a:p>
          <a:p>
            <a:r>
              <a:rPr lang="ar-SA" dirty="0" smtClean="0"/>
              <a:t>تعتبر </a:t>
            </a:r>
            <a:r>
              <a:rPr lang="ar-SA" dirty="0"/>
              <a:t>الفترة من 1824م إلى 1873م فترة رواج وتدعيم لمذهب الحرية الاقتصادية</a:t>
            </a:r>
          </a:p>
          <a:p>
            <a:r>
              <a:rPr lang="ar-SA" dirty="0" smtClean="0"/>
              <a:t>نتج </a:t>
            </a:r>
            <a:r>
              <a:rPr lang="ar-SA" dirty="0"/>
              <a:t>عن حرية التجارة أن استغلت الدول المتخلفة في مجال التصنيع لصالح الدول المتقدمة </a:t>
            </a:r>
            <a:r>
              <a:rPr lang="ar-SA" dirty="0" smtClean="0"/>
              <a:t>.</a:t>
            </a:r>
          </a:p>
          <a:p>
            <a:r>
              <a:rPr lang="ar-SA" dirty="0" smtClean="0"/>
              <a:t>بانتهاء الحرب العالمية الثانية أصبح الجو مهيأ لتنظيم التبادل الدولي ولتنمية أسرع لحركة التجارة الدولية .</a:t>
            </a:r>
          </a:p>
          <a:p>
            <a:r>
              <a:rPr lang="ar-SA" dirty="0" smtClean="0"/>
              <a:t>تتباين </a:t>
            </a:r>
            <a:r>
              <a:rPr lang="ar-SA" dirty="0"/>
              <a:t>السياسة التجارية الدولية باختلاف النظم الاقتصادية.</a:t>
            </a:r>
          </a:p>
          <a:p>
            <a:pPr marL="0" indent="0">
              <a:buNone/>
            </a:pPr>
            <a:endParaRPr lang="ar-SA" dirty="0"/>
          </a:p>
        </p:txBody>
      </p:sp>
    </p:spTree>
    <p:extLst>
      <p:ext uri="{BB962C8B-B14F-4D97-AF65-F5344CB8AC3E}">
        <p14:creationId xmlns:p14="http://schemas.microsoft.com/office/powerpoint/2010/main" xmlns="" val="2924262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352800" y="3048000"/>
            <a:ext cx="8436616" cy="1392138"/>
          </a:xfrm>
          <a:prstGeom prst="rect">
            <a:avLst/>
          </a:prstGeom>
        </p:spPr>
        <p:txBody>
          <a:bodyP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itchFamily="34" charset="0"/>
              <a:buChar char="•"/>
            </a:pPr>
            <a:endParaRPr lang="ar-EG" sz="3600" u="sng" dirty="0"/>
          </a:p>
        </p:txBody>
      </p:sp>
      <p:sp>
        <p:nvSpPr>
          <p:cNvPr id="9" name="Content Placeholder 2"/>
          <p:cNvSpPr txBox="1">
            <a:spLocks/>
          </p:cNvSpPr>
          <p:nvPr/>
        </p:nvSpPr>
        <p:spPr>
          <a:xfrm>
            <a:off x="647700" y="2590800"/>
            <a:ext cx="10877550" cy="340995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ar-EG" sz="3200" dirty="0"/>
              <a:t>(أ) تعريف التجارة الخارجية: هناك عدة تعريفات للتجارة الخارجية منها ما يلي:</a:t>
            </a:r>
          </a:p>
          <a:p>
            <a:pPr marL="514350" indent="-514350">
              <a:buFont typeface="+mj-lt"/>
              <a:buAutoNum type="arabicPeriod"/>
            </a:pPr>
            <a:r>
              <a:rPr lang="ar-EG" sz="3200" dirty="0"/>
              <a:t>"التجارة الخارجية عبارة عن مختلف عمليات التبادل التجاري الخارجي سواء في صور سلع أو أفراد أو رؤوس أموال بين أفراد يوجدون في وحدات سياسية مختلفة بهدف إشباع أكبر حاجات ممكنة. وتتكون التجارة الخارجية من عنصرين أساسيين هما: الصادرات والواردات بصورتيهما المنظورة وغير منظورة. </a:t>
            </a:r>
          </a:p>
          <a:p>
            <a:pPr marL="514350" indent="-514350">
              <a:buFont typeface="+mj-lt"/>
              <a:buAutoNum type="arabicPeriod"/>
            </a:pPr>
            <a:endParaRPr lang="ar-EG" sz="3200" dirty="0"/>
          </a:p>
        </p:txBody>
      </p:sp>
      <p:sp>
        <p:nvSpPr>
          <p:cNvPr id="10" name="Content Placeholder 2"/>
          <p:cNvSpPr txBox="1">
            <a:spLocks/>
          </p:cNvSpPr>
          <p:nvPr/>
        </p:nvSpPr>
        <p:spPr>
          <a:xfrm>
            <a:off x="4019550" y="1200150"/>
            <a:ext cx="8039100" cy="933450"/>
          </a:xfrm>
          <a:prstGeom prst="rect">
            <a:avLst/>
          </a:prstGeom>
          <a:solidFill>
            <a:schemeClr val="bg1"/>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ar-EG" sz="4000" dirty="0">
                <a:solidFill>
                  <a:srgbClr val="C00000"/>
                </a:solidFill>
              </a:rPr>
              <a:t>ثانيًا- مفهوم التجارة الخارجية  وأهميتها:</a:t>
            </a:r>
          </a:p>
        </p:txBody>
      </p:sp>
    </p:spTree>
    <p:extLst>
      <p:ext uri="{BB962C8B-B14F-4D97-AF65-F5344CB8AC3E}">
        <p14:creationId xmlns:p14="http://schemas.microsoft.com/office/powerpoint/2010/main" xmlns="" val="2028109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050" y="476250"/>
            <a:ext cx="8667750" cy="1214438"/>
          </a:xfrm>
        </p:spPr>
        <p:txBody>
          <a:bodyPr>
            <a:normAutofit/>
          </a:bodyPr>
          <a:lstStyle/>
          <a:p>
            <a:r>
              <a:rPr lang="ar-SA" sz="4800" b="1" dirty="0">
                <a:solidFill>
                  <a:srgbClr val="FF1919"/>
                </a:solidFill>
              </a:rPr>
              <a:t>الفرق بين التجارة الداخلية والخارجية:</a:t>
            </a:r>
          </a:p>
        </p:txBody>
      </p:sp>
      <p:sp>
        <p:nvSpPr>
          <p:cNvPr id="3" name="Content Placeholder 2"/>
          <p:cNvSpPr>
            <a:spLocks noGrp="1"/>
          </p:cNvSpPr>
          <p:nvPr>
            <p:ph idx="1"/>
          </p:nvPr>
        </p:nvSpPr>
        <p:spPr>
          <a:xfrm>
            <a:off x="838200" y="1752601"/>
            <a:ext cx="10515600" cy="4572000"/>
          </a:xfrm>
        </p:spPr>
        <p:txBody>
          <a:bodyPr>
            <a:normAutofit fontScale="92500" lnSpcReduction="10000"/>
          </a:bodyPr>
          <a:lstStyle/>
          <a:p>
            <a:r>
              <a:rPr lang="ar-SA" dirty="0"/>
              <a:t>هناك العديد من الفروق  منها </a:t>
            </a:r>
            <a:endParaRPr lang="ar-SA" dirty="0" smtClean="0"/>
          </a:p>
          <a:p>
            <a:endParaRPr lang="ar-SA" dirty="0" smtClean="0"/>
          </a:p>
          <a:p>
            <a:pPr marL="0" indent="0">
              <a:buNone/>
            </a:pPr>
            <a:endParaRPr lang="ar-SA" dirty="0" smtClean="0"/>
          </a:p>
          <a:p>
            <a:endParaRPr lang="ar-SA" dirty="0" smtClean="0"/>
          </a:p>
          <a:p>
            <a:endParaRPr lang="ar-SA" dirty="0"/>
          </a:p>
          <a:p>
            <a:endParaRPr lang="ar-SA" dirty="0" smtClean="0"/>
          </a:p>
          <a:p>
            <a:endParaRPr lang="ar-SA" dirty="0"/>
          </a:p>
          <a:p>
            <a:endParaRPr lang="ar-SA" dirty="0" smtClean="0"/>
          </a:p>
          <a:p>
            <a:pPr algn="just"/>
            <a:r>
              <a:rPr lang="ar-SA" sz="2400" dirty="0" smtClean="0"/>
              <a:t>وجود </a:t>
            </a:r>
            <a:r>
              <a:rPr lang="ar-SA" sz="2400" dirty="0"/>
              <a:t>عملة واحدة تقوم على أساسها التجارة الداخلية بينما تتعدد هذه العملات في حالة التجارة الخارجية.</a:t>
            </a:r>
          </a:p>
          <a:p>
            <a:pPr algn="ctr"/>
            <a:r>
              <a:rPr lang="ar-SA" sz="2400" dirty="0">
                <a:solidFill>
                  <a:srgbClr val="C00000"/>
                </a:solidFill>
                <a:effectLst>
                  <a:outerShdw blurRad="38100" dist="38100" dir="2700000" algn="tl">
                    <a:srgbClr val="000000">
                      <a:alpha val="43137"/>
                    </a:srgbClr>
                  </a:outerShdw>
                </a:effectLst>
              </a:rPr>
              <a:t>( ملحوظةعلى الطالب استكمال بقية الفروق من المقرر الدراسى والمراجع)</a:t>
            </a:r>
          </a:p>
          <a:p>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xmlns="" val="1224526729"/>
              </p:ext>
            </p:extLst>
          </p:nvPr>
        </p:nvGraphicFramePr>
        <p:xfrm>
          <a:off x="2247900" y="2457450"/>
          <a:ext cx="8788400" cy="2171700"/>
        </p:xfrm>
        <a:graphic>
          <a:graphicData uri="http://schemas.openxmlformats.org/drawingml/2006/table">
            <a:tbl>
              <a:tblPr rtl="1" firstRow="1" bandRow="1">
                <a:tableStyleId>{46F890A9-2807-4EBB-B81D-B2AA78EC7F39}</a:tableStyleId>
              </a:tblPr>
              <a:tblGrid>
                <a:gridCol w="4394200"/>
                <a:gridCol w="4394200"/>
              </a:tblGrid>
              <a:tr h="825246">
                <a:tc>
                  <a:txBody>
                    <a:bodyPr/>
                    <a:lstStyle/>
                    <a:p>
                      <a:pPr algn="ctr" rtl="1"/>
                      <a:r>
                        <a:rPr lang="ar-SA" dirty="0" smtClean="0"/>
                        <a:t>	</a:t>
                      </a:r>
                      <a:r>
                        <a:rPr lang="ar-SA" sz="3200" dirty="0" smtClean="0"/>
                        <a:t>التجارة الداخلية </a:t>
                      </a:r>
                      <a:endParaRPr lang="ar-SA" dirty="0"/>
                    </a:p>
                  </a:txBody>
                  <a:tcPr/>
                </a:tc>
                <a:tc>
                  <a:txBody>
                    <a:bodyPr/>
                    <a:lstStyle/>
                    <a:p>
                      <a:pPr algn="ctr" rtl="1"/>
                      <a:r>
                        <a:rPr lang="ar-SA" sz="3200" dirty="0" smtClean="0"/>
                        <a:t>التجارة الخارجيه </a:t>
                      </a:r>
                      <a:endParaRPr lang="ar-SA" sz="3200" dirty="0"/>
                    </a:p>
                  </a:txBody>
                  <a:tcPr/>
                </a:tc>
              </a:tr>
              <a:tr h="1346454">
                <a:tc>
                  <a:txBody>
                    <a:bodyPr/>
                    <a:lstStyle/>
                    <a:p>
                      <a:pPr algn="ctr" rtl="1"/>
                      <a:r>
                        <a:rPr lang="ar-SA" sz="1800" b="0" i="0" dirty="0" smtClean="0"/>
                        <a:t>تتم</a:t>
                      </a:r>
                      <a:r>
                        <a:rPr lang="ar-SA" sz="2400" b="0" i="0" dirty="0" smtClean="0"/>
                        <a:t> داخل حدود الدولة الجغرافية أو السياسية في حين أن التجارة الخارجية تتم على مستوى العالم.</a:t>
                      </a:r>
                      <a:endParaRPr lang="ar-SA" sz="2400" b="0" i="0" dirty="0"/>
                    </a:p>
                  </a:txBody>
                  <a:tcPr/>
                </a:tc>
                <a:tc>
                  <a:txBody>
                    <a:bodyPr/>
                    <a:lstStyle/>
                    <a:p>
                      <a:pPr algn="ctr" rtl="1"/>
                      <a:r>
                        <a:rPr lang="ar-SA" sz="2400" dirty="0" smtClean="0"/>
                        <a:t>تتم مع نظم اقتصادية وسياسية مختلفة في حين أن التجارة الداخلية  تتم في ظل نظام واحد.</a:t>
                      </a:r>
                      <a:endParaRPr lang="ar-SA" sz="2400" dirty="0"/>
                    </a:p>
                  </a:txBody>
                  <a:tcPr/>
                </a:tc>
              </a:tr>
            </a:tbl>
          </a:graphicData>
        </a:graphic>
      </p:graphicFrame>
    </p:spTree>
    <p:extLst>
      <p:ext uri="{BB962C8B-B14F-4D97-AF65-F5344CB8AC3E}">
        <p14:creationId xmlns:p14="http://schemas.microsoft.com/office/powerpoint/2010/main" xmlns="" val="1898208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7950" y="857250"/>
            <a:ext cx="8782050" cy="1181100"/>
          </a:xfrm>
        </p:spPr>
        <p:txBody>
          <a:bodyPr>
            <a:normAutofit/>
          </a:bodyPr>
          <a:lstStyle/>
          <a:p>
            <a:pPr algn="ctr"/>
            <a:r>
              <a:rPr lang="ar-SA" sz="4800" b="1" i="1" dirty="0">
                <a:solidFill>
                  <a:srgbClr val="FF1919"/>
                </a:solidFill>
              </a:rPr>
              <a:t>(ب) أهمية التجارة الخارجية: </a:t>
            </a:r>
          </a:p>
        </p:txBody>
      </p:sp>
      <p:sp>
        <p:nvSpPr>
          <p:cNvPr id="3" name="Content Placeholder 2"/>
          <p:cNvSpPr>
            <a:spLocks noGrp="1"/>
          </p:cNvSpPr>
          <p:nvPr>
            <p:ph idx="1"/>
          </p:nvPr>
        </p:nvSpPr>
        <p:spPr>
          <a:xfrm>
            <a:off x="838200" y="1695450"/>
            <a:ext cx="10515600" cy="4481513"/>
          </a:xfrm>
        </p:spPr>
        <p:txBody>
          <a:bodyPr>
            <a:normAutofit fontScale="92500"/>
          </a:bodyPr>
          <a:lstStyle/>
          <a:p>
            <a:endParaRPr lang="ar-SA" dirty="0" smtClean="0"/>
          </a:p>
          <a:p>
            <a:pPr marL="0" indent="0" algn="just">
              <a:buNone/>
            </a:pPr>
            <a:r>
              <a:rPr lang="ar-SA" dirty="0" smtClean="0">
                <a:solidFill>
                  <a:schemeClr val="accent5">
                    <a:lumMod val="50000"/>
                  </a:schemeClr>
                </a:solidFill>
              </a:rPr>
              <a:t>                      </a:t>
            </a:r>
            <a:r>
              <a:rPr lang="ar-SA" sz="3800" dirty="0" smtClean="0">
                <a:solidFill>
                  <a:schemeClr val="accent5">
                    <a:lumMod val="50000"/>
                  </a:schemeClr>
                </a:solidFill>
              </a:rPr>
              <a:t>تتمثل </a:t>
            </a:r>
            <a:r>
              <a:rPr lang="ar-SA" sz="3800" dirty="0">
                <a:solidFill>
                  <a:schemeClr val="accent5">
                    <a:lumMod val="50000"/>
                  </a:schemeClr>
                </a:solidFill>
              </a:rPr>
              <a:t>هذه الأهمية فيما يلي: </a:t>
            </a:r>
          </a:p>
          <a:p>
            <a:pPr marL="514350" indent="-514350">
              <a:buFont typeface="+mj-lt"/>
              <a:buAutoNum type="arabicPeriod"/>
            </a:pPr>
            <a:r>
              <a:rPr lang="ar-SA" dirty="0" smtClean="0"/>
              <a:t>ربط </a:t>
            </a:r>
            <a:r>
              <a:rPr lang="ar-SA" dirty="0"/>
              <a:t>الدول والمجتمعات مع بعضها البعض وتصريف فائض الإنتاج عن حاجة السوق المحلية.</a:t>
            </a:r>
          </a:p>
          <a:p>
            <a:pPr marL="514350" indent="-514350">
              <a:buFont typeface="+mj-lt"/>
              <a:buAutoNum type="arabicPeriod"/>
            </a:pPr>
            <a:r>
              <a:rPr lang="ar-SA" dirty="0" smtClean="0"/>
              <a:t>اعتبارها </a:t>
            </a:r>
            <a:r>
              <a:rPr lang="ar-SA" dirty="0"/>
              <a:t>مؤشرا جوهريا على قدرة الدول الإنتاجية والتنافسية في السوق </a:t>
            </a:r>
            <a:r>
              <a:rPr lang="ar-SA" dirty="0" smtClean="0"/>
              <a:t>.</a:t>
            </a:r>
          </a:p>
          <a:p>
            <a:pPr marL="514350" indent="-514350">
              <a:buFont typeface="+mj-lt"/>
              <a:buAutoNum type="arabicPeriod"/>
            </a:pPr>
            <a:endParaRPr lang="ar-SA" dirty="0" smtClean="0"/>
          </a:p>
          <a:p>
            <a:pPr marL="514350" indent="-514350">
              <a:buFont typeface="+mj-lt"/>
              <a:buAutoNum type="arabicPeriod"/>
            </a:pPr>
            <a:r>
              <a:rPr lang="ar-SA" dirty="0" smtClean="0"/>
              <a:t>تحقيق </a:t>
            </a:r>
            <a:r>
              <a:rPr lang="ar-SA" dirty="0"/>
              <a:t>المكاسب على أساس الحصول على سلع تكلفتها أقل مما لو تم إنتاجها محليًا.</a:t>
            </a:r>
          </a:p>
          <a:p>
            <a:pPr marL="514350" indent="-514350">
              <a:buFont typeface="+mj-lt"/>
              <a:buAutoNum type="arabicPeriod"/>
            </a:pPr>
            <a:r>
              <a:rPr lang="ar-SA" dirty="0" smtClean="0"/>
              <a:t>التجارة </a:t>
            </a:r>
            <a:r>
              <a:rPr lang="ar-SA" dirty="0"/>
              <a:t>الدولية تؤدي إلى زيادة الدخل القومي اعتمادا على التخصص والتقسيم الدولي  للعمل.</a:t>
            </a:r>
          </a:p>
          <a:p>
            <a:endParaRPr lang="ar-SA" dirty="0"/>
          </a:p>
          <a:p>
            <a:pPr marL="0" indent="0">
              <a:buNone/>
            </a:pPr>
            <a:r>
              <a:rPr lang="ar-SA" dirty="0" smtClean="0"/>
              <a:t>           </a:t>
            </a:r>
            <a:r>
              <a:rPr lang="ar-SA" dirty="0" smtClean="0">
                <a:solidFill>
                  <a:srgbClr val="FF0000"/>
                </a:solidFill>
                <a:effectLst>
                  <a:outerShdw blurRad="38100" dist="38100" dir="2700000" algn="tl">
                    <a:srgbClr val="000000">
                      <a:alpha val="43137"/>
                    </a:srgbClr>
                  </a:outerShdw>
                </a:effectLst>
              </a:rPr>
              <a:t>( </a:t>
            </a:r>
            <a:r>
              <a:rPr lang="ar-SA" dirty="0">
                <a:solidFill>
                  <a:srgbClr val="FF0000"/>
                </a:solidFill>
                <a:effectLst>
                  <a:outerShdw blurRad="38100" dist="38100" dir="2700000" algn="tl">
                    <a:srgbClr val="000000">
                      <a:alpha val="43137"/>
                    </a:srgbClr>
                  </a:outerShdw>
                </a:effectLst>
              </a:rPr>
              <a:t>ملحوظةعلى الطالب استكمال بقية العناصر من المقرر الدراسى والمراجع)</a:t>
            </a:r>
          </a:p>
          <a:p>
            <a:endParaRPr lang="ar-SA" dirty="0"/>
          </a:p>
        </p:txBody>
      </p:sp>
    </p:spTree>
    <p:extLst>
      <p:ext uri="{BB962C8B-B14F-4D97-AF65-F5344CB8AC3E}">
        <p14:creationId xmlns:p14="http://schemas.microsoft.com/office/powerpoint/2010/main" xmlns="" val="2888449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050" y="914400"/>
            <a:ext cx="7219950" cy="1104900"/>
          </a:xfrm>
        </p:spPr>
        <p:txBody>
          <a:bodyPr>
            <a:normAutofit/>
          </a:bodyPr>
          <a:lstStyle/>
          <a:p>
            <a:r>
              <a:rPr lang="ar-SA" sz="4800" dirty="0">
                <a:solidFill>
                  <a:srgbClr val="FF0000"/>
                </a:solidFill>
                <a:effectLst>
                  <a:outerShdw blurRad="38100" dist="38100" dir="2700000" algn="tl">
                    <a:srgbClr val="000000">
                      <a:alpha val="43137"/>
                    </a:srgbClr>
                  </a:outerShdw>
                </a:effectLst>
              </a:rPr>
              <a:t>ثالثًا- نظريات التجارة الخارجية:</a:t>
            </a:r>
          </a:p>
        </p:txBody>
      </p:sp>
      <p:sp>
        <p:nvSpPr>
          <p:cNvPr id="3" name="Content Placeholder 2"/>
          <p:cNvSpPr>
            <a:spLocks noGrp="1"/>
          </p:cNvSpPr>
          <p:nvPr>
            <p:ph idx="1"/>
          </p:nvPr>
        </p:nvSpPr>
        <p:spPr>
          <a:xfrm>
            <a:off x="133350" y="2171700"/>
            <a:ext cx="11753850" cy="4267200"/>
          </a:xfrm>
        </p:spPr>
        <p:txBody>
          <a:bodyPr/>
          <a:lstStyle/>
          <a:p>
            <a:pPr marL="0" indent="0">
              <a:buNone/>
            </a:pPr>
            <a:r>
              <a:rPr lang="ar-SA" sz="3200" dirty="0" smtClean="0">
                <a:solidFill>
                  <a:schemeClr val="accent1">
                    <a:lumMod val="75000"/>
                  </a:schemeClr>
                </a:solidFill>
              </a:rPr>
              <a:t>1-  </a:t>
            </a:r>
            <a:r>
              <a:rPr lang="ar-SA" sz="3200" dirty="0">
                <a:solidFill>
                  <a:schemeClr val="accent1">
                    <a:lumMod val="75000"/>
                  </a:schemeClr>
                </a:solidFill>
              </a:rPr>
              <a:t>نظرية الميزة النسبية (نظرية ريكاردو):</a:t>
            </a:r>
          </a:p>
          <a:p>
            <a:pPr marL="0" indent="0">
              <a:buNone/>
            </a:pPr>
            <a:r>
              <a:rPr lang="ar-SA" sz="3200" dirty="0"/>
              <a:t>ظهرت هذه النظرية عام 1835م وقامت على مبدأ  العمل على أساس القيمة </a:t>
            </a:r>
            <a:r>
              <a:rPr lang="ar-SA" sz="3200" dirty="0" smtClean="0"/>
              <a:t>.</a:t>
            </a:r>
            <a:endParaRPr lang="ar-SA" sz="3200" dirty="0"/>
          </a:p>
          <a:p>
            <a:pPr marL="0" indent="0">
              <a:buNone/>
            </a:pPr>
            <a:r>
              <a:rPr lang="ar-SA" sz="3200" dirty="0" smtClean="0">
                <a:solidFill>
                  <a:schemeClr val="accent1">
                    <a:lumMod val="75000"/>
                  </a:schemeClr>
                </a:solidFill>
              </a:rPr>
              <a:t>2- نظرية </a:t>
            </a:r>
            <a:r>
              <a:rPr lang="ar-SA" sz="3200" dirty="0">
                <a:solidFill>
                  <a:schemeClr val="accent1">
                    <a:lumMod val="75000"/>
                  </a:schemeClr>
                </a:solidFill>
              </a:rPr>
              <a:t>الميزة المطلقة </a:t>
            </a:r>
            <a:r>
              <a:rPr lang="en-US" sz="3200" dirty="0">
                <a:solidFill>
                  <a:schemeClr val="accent1">
                    <a:lumMod val="75000"/>
                  </a:schemeClr>
                </a:solidFill>
              </a:rPr>
              <a:t>Absolute Advantage Theory:</a:t>
            </a:r>
          </a:p>
          <a:p>
            <a:pPr marL="0" indent="0">
              <a:buNone/>
            </a:pPr>
            <a:r>
              <a:rPr lang="ar-SA" sz="3200" dirty="0" smtClean="0"/>
              <a:t>هذه </a:t>
            </a:r>
            <a:r>
              <a:rPr lang="ar-SA" sz="3200" dirty="0"/>
              <a:t>النظرية عبارة عن فكر اقتصادي يراعي خصوصية الدول ويؤكد علي عملية التخصص ضد المنافسة الدولية</a:t>
            </a:r>
          </a:p>
          <a:p>
            <a:pPr marL="0" indent="0">
              <a:buNone/>
            </a:pPr>
            <a:r>
              <a:rPr lang="ar-SA" sz="3200" dirty="0" smtClean="0">
                <a:solidFill>
                  <a:schemeClr val="accent1">
                    <a:lumMod val="75000"/>
                  </a:schemeClr>
                </a:solidFill>
              </a:rPr>
              <a:t>3- نظرية </a:t>
            </a:r>
            <a:r>
              <a:rPr lang="ar-SA" sz="3200" dirty="0">
                <a:solidFill>
                  <a:schemeClr val="accent1">
                    <a:lumMod val="75000"/>
                  </a:schemeClr>
                </a:solidFill>
              </a:rPr>
              <a:t>نسب عناصر الإنتاج</a:t>
            </a:r>
            <a:r>
              <a:rPr lang="en-US" sz="3200" dirty="0">
                <a:solidFill>
                  <a:schemeClr val="accent1">
                    <a:lumMod val="75000"/>
                  </a:schemeClr>
                </a:solidFill>
              </a:rPr>
              <a:t>production Theory  Factor (</a:t>
            </a:r>
            <a:r>
              <a:rPr lang="ar-SA" sz="3200" dirty="0">
                <a:solidFill>
                  <a:schemeClr val="accent1">
                    <a:lumMod val="75000"/>
                  </a:schemeClr>
                </a:solidFill>
              </a:rPr>
              <a:t>نظرية هكشر- أولين):</a:t>
            </a:r>
          </a:p>
          <a:p>
            <a:pPr marL="0" indent="0">
              <a:buNone/>
            </a:pPr>
            <a:r>
              <a:rPr lang="ar-SA" sz="3200" dirty="0"/>
              <a:t>وأسست  هذه النظرية علي أساس التجارة بالنقد لا علي المقايضة السلعية.</a:t>
            </a:r>
          </a:p>
          <a:p>
            <a:endParaRPr lang="ar-SA" dirty="0"/>
          </a:p>
        </p:txBody>
      </p:sp>
    </p:spTree>
    <p:extLst>
      <p:ext uri="{BB962C8B-B14F-4D97-AF65-F5344CB8AC3E}">
        <p14:creationId xmlns:p14="http://schemas.microsoft.com/office/powerpoint/2010/main" xmlns="" val="2988390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7400"/>
            <a:ext cx="10515600" cy="4119563"/>
          </a:xfrm>
        </p:spPr>
        <p:txBody>
          <a:bodyPr/>
          <a:lstStyle/>
          <a:p>
            <a:pPr marL="0" indent="0" algn="just">
              <a:buNone/>
            </a:pPr>
            <a:r>
              <a:rPr lang="ar-SA" dirty="0" smtClean="0"/>
              <a:t> </a:t>
            </a:r>
            <a:r>
              <a:rPr lang="ar-SA" sz="3200" dirty="0" smtClean="0">
                <a:solidFill>
                  <a:schemeClr val="accent1">
                    <a:lumMod val="75000"/>
                  </a:schemeClr>
                </a:solidFill>
              </a:rPr>
              <a:t>4- نظرية </a:t>
            </a:r>
            <a:r>
              <a:rPr lang="ar-SA" sz="3200" dirty="0">
                <a:solidFill>
                  <a:schemeClr val="accent1">
                    <a:lumMod val="75000"/>
                  </a:schemeClr>
                </a:solidFill>
              </a:rPr>
              <a:t>التجارة الخارجية </a:t>
            </a:r>
            <a:r>
              <a:rPr lang="en-US" sz="3200" dirty="0">
                <a:solidFill>
                  <a:schemeClr val="accent1">
                    <a:lumMod val="75000"/>
                  </a:schemeClr>
                </a:solidFill>
              </a:rPr>
              <a:t>External Trade Theory:</a:t>
            </a:r>
          </a:p>
          <a:p>
            <a:pPr marL="0" indent="0" algn="just">
              <a:buNone/>
            </a:pPr>
            <a:r>
              <a:rPr lang="ar-SA" sz="3200" dirty="0"/>
              <a:t>وقد قامت هذه النظرية على لماذا تتعامل الشركات والهيئات والمنشآت مع العالم الخارجي؟ وذلك بهدف تحقيق العديد من المزايا .</a:t>
            </a:r>
          </a:p>
          <a:p>
            <a:pPr marL="0" indent="0" algn="just">
              <a:buNone/>
            </a:pPr>
            <a:r>
              <a:rPr lang="ar-SA" sz="3200" dirty="0" smtClean="0">
                <a:solidFill>
                  <a:schemeClr val="accent1">
                    <a:lumMod val="75000"/>
                  </a:schemeClr>
                </a:solidFill>
              </a:rPr>
              <a:t>5- نظرية </a:t>
            </a:r>
            <a:r>
              <a:rPr lang="ar-SA" sz="3200" dirty="0">
                <a:solidFill>
                  <a:schemeClr val="accent1">
                    <a:lumMod val="75000"/>
                  </a:schemeClr>
                </a:solidFill>
              </a:rPr>
              <a:t>اختلاف الأذواق:</a:t>
            </a:r>
          </a:p>
          <a:p>
            <a:pPr marL="0" indent="0" algn="just">
              <a:buNone/>
            </a:pPr>
            <a:r>
              <a:rPr lang="ar-SA" sz="3200" dirty="0"/>
              <a:t>تفترض هذه النظرية أن الدول متشابهة في إمكانياتها الإنتاجية (دوال الإنتاج، نسب عوامل الإنتاج) وأن الاختلاف الوحيد بينها يكمن في اذواق المستهلكين المستخدمين لها.</a:t>
            </a:r>
          </a:p>
          <a:p>
            <a:endParaRPr lang="ar-SA" dirty="0"/>
          </a:p>
        </p:txBody>
      </p:sp>
    </p:spTree>
    <p:extLst>
      <p:ext uri="{BB962C8B-B14F-4D97-AF65-F5344CB8AC3E}">
        <p14:creationId xmlns:p14="http://schemas.microsoft.com/office/powerpoint/2010/main" xmlns="" val="321859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617</Words>
  <Application>Microsoft Office PowerPoint</Application>
  <PresentationFormat>Custom</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إسم المقررجغرافية النقل والتجارة  أستاذ المادة : أ.د/ مسعد السيد أحمد بحيرى</vt:lpstr>
      <vt:lpstr>المحاضرة الاولى  ( الفرقة التانية جغرافيا )</vt:lpstr>
      <vt:lpstr>Slide 3</vt:lpstr>
      <vt:lpstr>أولاً- تطور التجارة الخارجية:</vt:lpstr>
      <vt:lpstr>Slide 5</vt:lpstr>
      <vt:lpstr>الفرق بين التجارة الداخلية والخارجية:</vt:lpstr>
      <vt:lpstr>(ب) أهمية التجارة الخارجية: </vt:lpstr>
      <vt:lpstr>ثالثًا- نظريات التجارة الخارجية:</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adel</cp:lastModifiedBy>
  <cp:revision>33</cp:revision>
  <dcterms:created xsi:type="dcterms:W3CDTF">2020-03-17T20:43:53Z</dcterms:created>
  <dcterms:modified xsi:type="dcterms:W3CDTF">2020-03-21T19:28:16Z</dcterms:modified>
</cp:coreProperties>
</file>